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500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66" r:id="rId21"/>
  </p:sldIdLst>
  <p:sldSz cx="12188825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6" userDrawn="1">
          <p15:clr>
            <a:srgbClr val="A4A3A4"/>
          </p15:clr>
        </p15:guide>
        <p15:guide id="3" pos="143" userDrawn="1">
          <p15:clr>
            <a:srgbClr val="A4A3A4"/>
          </p15:clr>
        </p15:guide>
        <p15:guide id="4" pos="7535" userDrawn="1">
          <p15:clr>
            <a:srgbClr val="A4A3A4"/>
          </p15:clr>
        </p15:guide>
        <p15:guide id="5" orient="horz" pos="39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9D8E"/>
    <a:srgbClr val="DDB445"/>
    <a:srgbClr val="051222"/>
    <a:srgbClr val="E9A14A"/>
    <a:srgbClr val="927FBF"/>
    <a:srgbClr val="7EB761"/>
    <a:srgbClr val="379CC3"/>
    <a:srgbClr val="721E1F"/>
    <a:srgbClr val="BE5440"/>
    <a:srgbClr val="781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7" autoAdjust="0"/>
    <p:restoredTop sz="89200" autoAdjust="0"/>
  </p:normalViewPr>
  <p:slideViewPr>
    <p:cSldViewPr snapToObjects="1">
      <p:cViewPr varScale="1">
        <p:scale>
          <a:sx n="98" d="100"/>
          <a:sy n="98" d="100"/>
        </p:scale>
        <p:origin x="1020" y="90"/>
      </p:cViewPr>
      <p:guideLst>
        <p:guide orient="horz" pos="696"/>
        <p:guide pos="143"/>
        <p:guide pos="7535"/>
        <p:guide orient="horz" pos="39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3C119-78A7-1246-8D8F-33AEF65602F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58E12-B52C-6D4C-AFCC-CA08695984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605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682F0-DFDD-9D47-904F-863866E342F8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A54F2-9768-BB4D-944F-81B872D1A0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60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National Aeronautics and Space Administration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876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x-none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350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512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8" t="63329" r="8769" b="5508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869242" y="4809507"/>
            <a:ext cx="9597290" cy="730682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spcAft>
                <a:spcPts val="0"/>
              </a:spcAft>
              <a:defRPr sz="3200">
                <a:latin typeface="+mn-lt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350" y="4923727"/>
            <a:ext cx="1573874" cy="1573874"/>
          </a:xfrm>
          <a:prstGeom prst="rect">
            <a:avLst/>
          </a:prstGeom>
        </p:spPr>
      </p:pic>
      <p:sp>
        <p:nvSpPr>
          <p:cNvPr id="1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868574" y="5636267"/>
            <a:ext cx="9598611" cy="439738"/>
          </a:xfrm>
        </p:spPr>
        <p:txBody>
          <a:bodyPr anchor="ctr">
            <a:noAutofit/>
          </a:bodyPr>
          <a:lstStyle>
            <a:lvl1pPr marL="146278" indent="0">
              <a:buFontTx/>
              <a:buNone/>
              <a:defRPr sz="2000">
                <a:latin typeface="+mn-lt"/>
              </a:defRPr>
            </a:lvl1pPr>
            <a:lvl2pPr marL="365696" indent="0">
              <a:buFontTx/>
              <a:buNone/>
              <a:defRPr sz="1600">
                <a:latin typeface="+mn-lt"/>
              </a:defRPr>
            </a:lvl2pPr>
            <a:lvl3pPr marL="731392" indent="0">
              <a:buFontTx/>
              <a:buNone/>
              <a:defRPr sz="1600">
                <a:latin typeface="+mn-lt"/>
              </a:defRPr>
            </a:lvl3pPr>
            <a:lvl4pPr marL="975189" indent="0">
              <a:buFontTx/>
              <a:buNone/>
              <a:defRPr sz="1600">
                <a:latin typeface="+mn-lt"/>
              </a:defRPr>
            </a:lvl4pPr>
            <a:lvl5pPr marL="1340885" indent="0">
              <a:buFontTx/>
              <a:buNone/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868574" y="6172083"/>
            <a:ext cx="9598611" cy="439738"/>
          </a:xfrm>
        </p:spPr>
        <p:txBody>
          <a:bodyPr anchor="ctr">
            <a:noAutofit/>
          </a:bodyPr>
          <a:lstStyle>
            <a:lvl1pPr marL="146278" indent="0">
              <a:buFontTx/>
              <a:buNone/>
              <a:defRPr sz="2000">
                <a:latin typeface="+mn-lt"/>
              </a:defRPr>
            </a:lvl1pPr>
            <a:lvl2pPr marL="365696" indent="0">
              <a:buFontTx/>
              <a:buNone/>
              <a:defRPr sz="1600">
                <a:latin typeface="+mn-lt"/>
              </a:defRPr>
            </a:lvl2pPr>
            <a:lvl3pPr marL="731392" indent="0">
              <a:buFontTx/>
              <a:buNone/>
              <a:defRPr sz="1600">
                <a:latin typeface="+mn-lt"/>
              </a:defRPr>
            </a:lvl3pPr>
            <a:lvl4pPr marL="975189" indent="0">
              <a:buFontTx/>
              <a:buNone/>
              <a:defRPr sz="1600">
                <a:latin typeface="+mn-lt"/>
              </a:defRPr>
            </a:lvl4pPr>
            <a:lvl5pPr marL="1340885" indent="0">
              <a:buFontTx/>
              <a:buNone/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 flipV="1">
            <a:off x="-64" y="4606401"/>
            <a:ext cx="1218895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5" descr="NASA insigniaCMYK"/>
          <p:cNvPicPr preferRelativeResize="0"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27470" y="76200"/>
            <a:ext cx="951111" cy="761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Rectangle 21"/>
          <p:cNvSpPr/>
          <p:nvPr userDrawn="1"/>
        </p:nvSpPr>
        <p:spPr>
          <a:xfrm>
            <a:off x="147350" y="304800"/>
            <a:ext cx="2975262" cy="304800"/>
          </a:xfrm>
          <a:prstGeom prst="rect">
            <a:avLst/>
          </a:prstGeom>
          <a:solidFill>
            <a:srgbClr val="721E1F"/>
          </a:solidFill>
          <a:ln>
            <a:noFill/>
          </a:ln>
          <a:effectLst>
            <a:glow rad="444500">
              <a:srgbClr val="721E1F">
                <a:alpha val="40000"/>
              </a:srgbClr>
            </a:glow>
            <a:softEdge rad="635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47350" y="318580"/>
            <a:ext cx="3295938" cy="27697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  <a:latin typeface="Arial"/>
                <a:cs typeface="Arial"/>
              </a:rPr>
              <a:t>National</a:t>
            </a:r>
            <a:r>
              <a:rPr lang="en-US" sz="1000" baseline="0" dirty="0">
                <a:solidFill>
                  <a:schemeClr val="bg1"/>
                </a:solidFill>
                <a:latin typeface="Arial"/>
                <a:cs typeface="Arial"/>
              </a:rPr>
              <a:t> Aeronautics and Space Administration</a:t>
            </a:r>
            <a:endParaRPr lang="en-US" sz="10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4045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11704320" cy="5041917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25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5806440" cy="5041917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2"/>
          </p:nvPr>
        </p:nvSpPr>
        <p:spPr>
          <a:xfrm>
            <a:off x="6140132" y="1130282"/>
            <a:ext cx="5806440" cy="5041918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521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42252" y="1447799"/>
            <a:ext cx="11704320" cy="4724401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25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42252" y="1447799"/>
            <a:ext cx="5806440" cy="4724400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2"/>
          </p:nvPr>
        </p:nvSpPr>
        <p:spPr>
          <a:xfrm>
            <a:off x="6140132" y="1447798"/>
            <a:ext cx="5806440" cy="4724401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69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8" t="57601" r="8769" b="11236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21692" y="4914998"/>
            <a:ext cx="9545440" cy="1643370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-64" y="4606401"/>
            <a:ext cx="1218895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84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38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23248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94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2252" y="274641"/>
            <a:ext cx="11704320" cy="576299"/>
          </a:xfrm>
          <a:prstGeom prst="rect">
            <a:avLst/>
          </a:prstGeom>
        </p:spPr>
        <p:txBody>
          <a:bodyPr vert="horz" lIns="121899" tIns="60949" rIns="121899" bIns="60949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2252" y="1176843"/>
            <a:ext cx="11704320" cy="5439109"/>
          </a:xfrm>
          <a:prstGeom prst="rect">
            <a:avLst/>
          </a:prstGeom>
        </p:spPr>
        <p:txBody>
          <a:bodyPr vert="horz" lIns="0" tIns="60949" rIns="121899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934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501" r:id="rId1"/>
    <p:sldLayoutId id="2147493502" r:id="rId2"/>
    <p:sldLayoutId id="2147493503" r:id="rId3"/>
    <p:sldLayoutId id="2147493504" r:id="rId4"/>
    <p:sldLayoutId id="2147493505" r:id="rId5"/>
    <p:sldLayoutId id="2147493506" r:id="rId6"/>
    <p:sldLayoutId id="2147493507" r:id="rId7"/>
    <p:sldLayoutId id="2147493508" r:id="rId8"/>
    <p:sldLayoutId id="2147493509" r:id="rId9"/>
  </p:sldLayoutIdLst>
  <p:txStyles>
    <p:titleStyle>
      <a:lvl1pPr algn="l" defTabSz="609493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365696" indent="-219418" algn="l" defTabSz="609493" rtl="0" eaLnBrk="1" latinLnBrk="0" hangingPunct="1">
        <a:spcBef>
          <a:spcPts val="8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1pPr>
      <a:lvl2pPr marL="621683" indent="-255987" algn="l" defTabSz="609493" rtl="0" eaLnBrk="1" latinLnBrk="0" hangingPunct="1">
        <a:spcBef>
          <a:spcPts val="4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Arial"/>
        </a:defRPr>
      </a:lvl2pPr>
      <a:lvl3pPr marL="914240" indent="-182848" algn="l" defTabSz="609493" rtl="0" eaLnBrk="1" latinLnBrk="0" hangingPunct="1">
        <a:spcBef>
          <a:spcPts val="4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3pPr>
      <a:lvl4pPr marL="1158037" indent="-182848" algn="l" defTabSz="609493" rtl="0" eaLnBrk="1" latinLnBrk="0" hangingPunct="1">
        <a:spcBef>
          <a:spcPts val="4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Arial"/>
        </a:defRPr>
      </a:lvl4pPr>
      <a:lvl5pPr marL="1523733" indent="-182848" algn="l" defTabSz="609493" rtl="0" eaLnBrk="1" latinLnBrk="0" hangingPunct="1">
        <a:spcBef>
          <a:spcPts val="4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Arial"/>
        </a:defRPr>
      </a:lvl5pPr>
      <a:lvl6pPr marL="3352213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arset.gsfc.nasa.gov/" TargetMode="External"/><Relationship Id="rId2" Type="http://schemas.openxmlformats.org/officeDocument/2006/relationships/hyperlink" Target="https://arset.gsfc.nasa.gov/sites/default/files/water/drought/Introduction%20to%20QGIS.pdf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eeflux-level1.appspot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69242" y="4809507"/>
            <a:ext cx="9940170" cy="730682"/>
          </a:xfrm>
        </p:spPr>
        <p:txBody>
          <a:bodyPr>
            <a:normAutofit fontScale="90000"/>
          </a:bodyPr>
          <a:lstStyle/>
          <a:p>
            <a:r>
              <a:rPr lang="es-ES_tradnl" noProof="0" dirty="0"/>
              <a:t>Acceso a la Evapotranspiración a Base de </a:t>
            </a:r>
            <a:r>
              <a:rPr lang="es-ES_tradnl" noProof="0" dirty="0" err="1"/>
              <a:t>Landsat</a:t>
            </a:r>
            <a:endParaRPr lang="es-ES_tradnl" noProof="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_tradnl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_tradnl" noProof="0"/>
              <a:t>15 de Noviembre, 2022</a:t>
            </a:r>
            <a:endParaRPr lang="es-ES_tradnl" noProof="0" dirty="0"/>
          </a:p>
        </p:txBody>
      </p:sp>
    </p:spTree>
    <p:extLst>
      <p:ext uri="{BB962C8B-B14F-4D97-AF65-F5344CB8AC3E}">
        <p14:creationId xmlns:p14="http://schemas.microsoft.com/office/powerpoint/2010/main" val="861629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Seleccionar Imágenes de </a:t>
            </a:r>
            <a:r>
              <a:rPr lang="es-ES_tradnl" noProof="0" dirty="0" err="1"/>
              <a:t>Landsat</a:t>
            </a:r>
            <a:r>
              <a:rPr lang="es-ES_tradnl" noProof="0" dirty="0"/>
              <a:t> y Calcular la ET METRIC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3478" indent="-457200">
              <a:buFont typeface="+mj-lt"/>
              <a:buAutoNum type="arabicPeriod" startAt="8"/>
            </a:pPr>
            <a:r>
              <a:rPr lang="es-ES_tradnl" noProof="0" dirty="0"/>
              <a:t>Descargue y guarde la ET como </a:t>
            </a:r>
            <a:r>
              <a:rPr lang="es-ES_tradnl" noProof="0" dirty="0" err="1"/>
              <a:t>GeoTIFF</a:t>
            </a:r>
            <a:r>
              <a:rPr lang="es-ES_tradnl" noProof="0" dirty="0"/>
              <a:t> pulsando en la flecha hacia abajo al lado de </a:t>
            </a:r>
            <a:r>
              <a:rPr lang="es-ES_tradnl" b="1" noProof="0" dirty="0"/>
              <a:t>Actual ET</a:t>
            </a:r>
            <a:r>
              <a:rPr lang="es-ES_tradnl" noProof="0" dirty="0"/>
              <a:t>. Los archivos estarán en formato .</a:t>
            </a:r>
            <a:r>
              <a:rPr lang="es-ES_tradnl" noProof="0" dirty="0" err="1"/>
              <a:t>zip</a:t>
            </a:r>
            <a:r>
              <a:rPr lang="es-ES_tradnl" noProof="0" dirty="0"/>
              <a:t>. Descomprima los archivos para tener los datos en formato </a:t>
            </a:r>
            <a:r>
              <a:rPr lang="es-ES_tradnl" noProof="0" dirty="0" err="1"/>
              <a:t>GeoTIFF</a:t>
            </a:r>
            <a:r>
              <a:rPr lang="es-ES_tradnl" noProof="0" dirty="0"/>
              <a:t>.</a:t>
            </a:r>
          </a:p>
          <a:p>
            <a:pPr marL="603478" indent="-457200">
              <a:buFont typeface="+mj-lt"/>
              <a:buAutoNum type="arabicPeriod" startAt="8"/>
            </a:pPr>
            <a:r>
              <a:rPr lang="es-ES_tradnl" noProof="0" dirty="0"/>
              <a:t>Repita los pasos anteriores para las fechas del 1 al 28 de febrero de 2017 y guarde un archivo </a:t>
            </a:r>
            <a:r>
              <a:rPr lang="es-ES_tradnl" noProof="0" dirty="0" err="1"/>
              <a:t>GeoTIFF</a:t>
            </a:r>
            <a:r>
              <a:rPr lang="es-ES_tradnl" noProof="0" dirty="0"/>
              <a:t> para cada día.</a:t>
            </a:r>
          </a:p>
        </p:txBody>
      </p:sp>
    </p:spTree>
    <p:extLst>
      <p:ext uri="{BB962C8B-B14F-4D97-AF65-F5344CB8AC3E}">
        <p14:creationId xmlns:p14="http://schemas.microsoft.com/office/powerpoint/2010/main" val="106056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Preguntas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3478" lvl="0" indent="-457200">
              <a:buFont typeface="+mj-lt"/>
              <a:buAutoNum type="arabicPeriod"/>
            </a:pPr>
            <a:r>
              <a:rPr lang="es-ES_tradnl" noProof="0" dirty="0"/>
              <a:t>Compare visualmente los mapas de la ET para las imágenes de </a:t>
            </a:r>
            <a:r>
              <a:rPr lang="es-ES_tradnl" noProof="0" dirty="0" err="1"/>
              <a:t>Landsat</a:t>
            </a:r>
            <a:r>
              <a:rPr lang="es-ES_tradnl" noProof="0" dirty="0"/>
              <a:t> 7 con aquellos de </a:t>
            </a:r>
            <a:r>
              <a:rPr lang="es-ES_tradnl" noProof="0" dirty="0" err="1"/>
              <a:t>Landsat</a:t>
            </a:r>
            <a:r>
              <a:rPr lang="es-ES_tradnl" noProof="0" dirty="0"/>
              <a:t> 8 y comente sobre a la diferencia que Ud. note en la calidad de los datos.</a:t>
            </a:r>
            <a:br>
              <a:rPr lang="es-ES_tradnl" noProof="0" dirty="0"/>
            </a:br>
            <a:br>
              <a:rPr lang="es-ES_tradnl" noProof="0" dirty="0"/>
            </a:br>
            <a:endParaRPr lang="es-ES_tradnl" noProof="0" dirty="0"/>
          </a:p>
          <a:p>
            <a:pPr marL="603478" lvl="0" indent="-457200">
              <a:buFont typeface="+mj-lt"/>
              <a:buAutoNum type="arabicPeriod"/>
            </a:pPr>
            <a:r>
              <a:rPr lang="es-ES_tradnl" noProof="0" dirty="0"/>
              <a:t>¿En qué unidades se mide la ET?</a:t>
            </a:r>
            <a:br>
              <a:rPr lang="es-ES_tradnl" noProof="0" dirty="0"/>
            </a:br>
            <a:br>
              <a:rPr lang="es-ES_tradnl" noProof="0" dirty="0"/>
            </a:br>
            <a:r>
              <a:rPr lang="es-ES_tradnl" noProof="0" dirty="0"/>
              <a:t> </a:t>
            </a:r>
          </a:p>
          <a:p>
            <a:pPr marL="603478" indent="-457200">
              <a:buFont typeface="+mj-lt"/>
              <a:buAutoNum type="arabicPeriod"/>
            </a:pPr>
            <a:r>
              <a:rPr lang="es-ES_tradnl" noProof="0" dirty="0"/>
              <a:t>Compare la ET para imágenes con diferentes porcentajes de cubierta nubosa. ¿Qué sucede cuando una imagen tiene una porcentaje alto (&gt;50%) de cubierta nubosa?</a:t>
            </a:r>
          </a:p>
        </p:txBody>
      </p:sp>
    </p:spTree>
    <p:extLst>
      <p:ext uri="{BB962C8B-B14F-4D97-AF65-F5344CB8AC3E}">
        <p14:creationId xmlns:p14="http://schemas.microsoft.com/office/powerpoint/2010/main" val="18207819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Parte 2: Analizar los datos de la ET para Enero y Febrero de 2016 y 2017 en QGIS</a:t>
            </a:r>
          </a:p>
        </p:txBody>
      </p:sp>
    </p:spTree>
    <p:extLst>
      <p:ext uri="{BB962C8B-B14F-4D97-AF65-F5344CB8AC3E}">
        <p14:creationId xmlns:p14="http://schemas.microsoft.com/office/powerpoint/2010/main" val="1844563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Análisis en QGIS de los datos de la ET para Enero y Febrero de 2016 y 2017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3478" indent="-457200">
              <a:buFont typeface="+mj-lt"/>
              <a:buAutoNum type="arabicPeriod"/>
            </a:pPr>
            <a:r>
              <a:rPr lang="es-ES_tradnl" noProof="0" dirty="0"/>
              <a:t>Abra QGIS e inicie un nuevo proyecto</a:t>
            </a:r>
          </a:p>
          <a:p>
            <a:pPr marL="603478" indent="-457200">
              <a:buFont typeface="+mj-lt"/>
              <a:buAutoNum type="arabicPeriod"/>
            </a:pPr>
            <a:r>
              <a:rPr lang="es-ES_tradnl" noProof="0" dirty="0"/>
              <a:t>Del menú superior, haga clic en </a:t>
            </a:r>
            <a:r>
              <a:rPr lang="es-ES_tradnl" b="1" noProof="0" dirty="0"/>
              <a:t>Web</a:t>
            </a:r>
            <a:r>
              <a:rPr lang="es-ES_tradnl" noProof="0" dirty="0"/>
              <a:t>, seleccione </a:t>
            </a:r>
            <a:r>
              <a:rPr lang="es-ES_tradnl" b="1" noProof="0" dirty="0"/>
              <a:t>Open </a:t>
            </a:r>
            <a:r>
              <a:rPr lang="es-ES_tradnl" b="1" noProof="0" dirty="0" err="1"/>
              <a:t>Layer</a:t>
            </a:r>
            <a:r>
              <a:rPr lang="es-ES_tradnl" b="1" noProof="0" dirty="0"/>
              <a:t> </a:t>
            </a:r>
            <a:r>
              <a:rPr lang="es-ES_tradnl" b="1" noProof="0" dirty="0" err="1"/>
              <a:t>Plugin</a:t>
            </a:r>
            <a:r>
              <a:rPr lang="es-ES_tradnl" noProof="0" dirty="0"/>
              <a:t> y seleccione un mapa de fondo</a:t>
            </a:r>
          </a:p>
          <a:p>
            <a:pPr marL="603478" indent="-457200">
              <a:buFont typeface="+mj-lt"/>
              <a:buAutoNum type="arabicPeriod"/>
            </a:pPr>
            <a:r>
              <a:rPr lang="es-ES_tradnl" noProof="0" dirty="0"/>
              <a:t>Haga clic en el menú en la barra izquierda y haga clic </a:t>
            </a:r>
            <a:r>
              <a:rPr lang="es-ES_tradnl" b="1" noProof="0" dirty="0" err="1"/>
              <a:t>Add</a:t>
            </a:r>
            <a:r>
              <a:rPr lang="es-ES_tradnl" b="1" noProof="0" dirty="0"/>
              <a:t> Vector</a:t>
            </a:r>
            <a:r>
              <a:rPr lang="es-ES_tradnl" noProof="0" dirty="0"/>
              <a:t>        y agregue el </a:t>
            </a:r>
            <a:r>
              <a:rPr lang="es-ES_tradnl" noProof="0" dirty="0" err="1"/>
              <a:t>shapefile</a:t>
            </a:r>
            <a:r>
              <a:rPr lang="es-ES_tradnl" noProof="0" dirty="0"/>
              <a:t> del SFV: sfv_4326.shp</a:t>
            </a:r>
          </a:p>
        </p:txBody>
      </p:sp>
      <p:pic>
        <p:nvPicPr>
          <p:cNvPr id="4" name="Picture 3" descr="../../../../../../Desktop/Screen%20Shot%202017-11-08%20at%2011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3164" y="2419815"/>
            <a:ext cx="457200" cy="4312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1098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Análisis en QGIS de los datos de la ET para Enero y Febrero de 2016 y 2017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7223760" cy="5041917"/>
          </a:xfrm>
        </p:spPr>
        <p:txBody>
          <a:bodyPr>
            <a:noAutofit/>
          </a:bodyPr>
          <a:lstStyle/>
          <a:p>
            <a:pPr marL="603478" lvl="0" indent="-457200">
              <a:buFont typeface="+mj-lt"/>
              <a:buAutoNum type="arabicPeriod" startAt="4"/>
            </a:pPr>
            <a:r>
              <a:rPr lang="es-ES_tradnl" noProof="0" dirty="0"/>
              <a:t>Haga la capa del </a:t>
            </a:r>
            <a:r>
              <a:rPr lang="es-ES_tradnl" noProof="0" dirty="0" err="1"/>
              <a:t>shapefile</a:t>
            </a:r>
            <a:r>
              <a:rPr lang="es-ES_tradnl" noProof="0" dirty="0"/>
              <a:t> transparente y que se vea sólo el borde en el mapa</a:t>
            </a:r>
          </a:p>
          <a:p>
            <a:pPr lvl="1"/>
            <a:r>
              <a:rPr lang="es-ES_tradnl" noProof="0" dirty="0"/>
              <a:t>Haga clic con el botón derecho en el archivo de la capa y vaya a </a:t>
            </a:r>
            <a:r>
              <a:rPr lang="es-ES_tradnl" b="1" noProof="0" dirty="0" err="1"/>
              <a:t>Properties</a:t>
            </a:r>
            <a:r>
              <a:rPr lang="es-ES_tradnl" noProof="0" dirty="0"/>
              <a:t> &gt; </a:t>
            </a:r>
            <a:r>
              <a:rPr lang="es-ES_tradnl" b="1" noProof="0" dirty="0"/>
              <a:t>Style</a:t>
            </a:r>
            <a:endParaRPr lang="es-ES_tradnl" noProof="0" dirty="0"/>
          </a:p>
          <a:p>
            <a:pPr lvl="1"/>
            <a:r>
              <a:rPr lang="es-ES_tradnl" noProof="0" dirty="0"/>
              <a:t>Haga clic en la flecha hacia abajo en la ventana de </a:t>
            </a:r>
            <a:r>
              <a:rPr lang="es-ES_tradnl" b="1" noProof="0" dirty="0" err="1"/>
              <a:t>Fill</a:t>
            </a:r>
            <a:r>
              <a:rPr lang="es-ES_tradnl" noProof="0" dirty="0"/>
              <a:t> y seleccione </a:t>
            </a:r>
            <a:r>
              <a:rPr lang="es-ES_tradnl" b="1" noProof="0" dirty="0" err="1"/>
              <a:t>Transparent</a:t>
            </a:r>
            <a:r>
              <a:rPr lang="es-ES_tradnl" b="1" noProof="0" dirty="0"/>
              <a:t> </a:t>
            </a:r>
            <a:r>
              <a:rPr lang="es-ES_tradnl" b="1" noProof="0" dirty="0" err="1"/>
              <a:t>fill</a:t>
            </a:r>
            <a:endParaRPr lang="es-ES_tradnl" noProof="0" dirty="0"/>
          </a:p>
          <a:p>
            <a:pPr lvl="1"/>
            <a:r>
              <a:rPr lang="es-ES_tradnl" noProof="0" dirty="0"/>
              <a:t>Haga clic en la flecha hacia abajo en la ventana de </a:t>
            </a:r>
            <a:r>
              <a:rPr lang="es-ES_tradnl" b="1" noProof="0" dirty="0" err="1"/>
              <a:t>Outline</a:t>
            </a:r>
            <a:r>
              <a:rPr lang="es-ES_tradnl" noProof="0" dirty="0"/>
              <a:t> y elija un borde para el (El ejemplo usa negro)</a:t>
            </a:r>
          </a:p>
          <a:p>
            <a:pPr lvl="1"/>
            <a:r>
              <a:rPr lang="es-ES_tradnl" noProof="0" dirty="0"/>
              <a:t>Fije el </a:t>
            </a:r>
            <a:r>
              <a:rPr lang="es-ES_tradnl" b="1" noProof="0" dirty="0" err="1"/>
              <a:t>outline</a:t>
            </a:r>
            <a:r>
              <a:rPr lang="es-ES_tradnl" b="1" noProof="0" dirty="0"/>
              <a:t> </a:t>
            </a:r>
            <a:r>
              <a:rPr lang="es-ES_tradnl" b="1" noProof="0" dirty="0" err="1"/>
              <a:t>width</a:t>
            </a:r>
            <a:r>
              <a:rPr lang="es-ES_tradnl" noProof="0" dirty="0"/>
              <a:t> como 2.0</a:t>
            </a:r>
          </a:p>
          <a:p>
            <a:pPr lvl="1"/>
            <a:r>
              <a:rPr lang="es-ES_tradnl" noProof="0" dirty="0"/>
              <a:t>Haga clic en </a:t>
            </a:r>
            <a:r>
              <a:rPr lang="es-ES_tradnl" b="1" noProof="0" dirty="0" err="1"/>
              <a:t>Apply</a:t>
            </a:r>
            <a:r>
              <a:rPr lang="es-ES_tradnl" b="1" noProof="0" dirty="0"/>
              <a:t> </a:t>
            </a:r>
            <a:r>
              <a:rPr lang="es-ES_tradnl" noProof="0" dirty="0"/>
              <a:t>y en </a:t>
            </a:r>
            <a:r>
              <a:rPr lang="es-ES_tradnl" b="1" noProof="0" dirty="0"/>
              <a:t>OK </a:t>
            </a:r>
            <a:r>
              <a:rPr lang="es-ES_tradnl" noProof="0" dirty="0"/>
              <a:t>para obtener el resultado en la ventana de QGIS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960" y="1130283"/>
            <a:ext cx="4515977" cy="2603517"/>
          </a:xfrm>
        </p:spPr>
      </p:pic>
    </p:spTree>
    <p:extLst>
      <p:ext uri="{BB962C8B-B14F-4D97-AF65-F5344CB8AC3E}">
        <p14:creationId xmlns:p14="http://schemas.microsoft.com/office/powerpoint/2010/main" val="245050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Análisis en QGIS de los datos de la ET para Enero y Febrero de 2016 y 2017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5806440" cy="5041917"/>
          </a:xfrm>
        </p:spPr>
        <p:txBody>
          <a:bodyPr>
            <a:normAutofit lnSpcReduction="10000"/>
          </a:bodyPr>
          <a:lstStyle/>
          <a:p>
            <a:pPr marL="603478" lvl="0" indent="-457200">
              <a:buFont typeface="+mj-lt"/>
              <a:buAutoNum type="arabicPeriod" startAt="5"/>
            </a:pPr>
            <a:r>
              <a:rPr lang="es-ES_tradnl" noProof="0" dirty="0"/>
              <a:t>Ahora haga clic en la función </a:t>
            </a:r>
            <a:r>
              <a:rPr lang="es-ES_tradnl" b="1" noProof="0" dirty="0" err="1"/>
              <a:t>Add</a:t>
            </a:r>
            <a:r>
              <a:rPr lang="es-ES_tradnl" b="1" noProof="0" dirty="0"/>
              <a:t> </a:t>
            </a:r>
            <a:r>
              <a:rPr lang="es-ES_tradnl" b="1" noProof="0" dirty="0" err="1"/>
              <a:t>Raster</a:t>
            </a:r>
            <a:r>
              <a:rPr lang="es-ES_tradnl" b="1" noProof="0" dirty="0"/>
              <a:t>    </a:t>
            </a:r>
            <a:r>
              <a:rPr lang="es-ES_tradnl" noProof="0" dirty="0"/>
              <a:t>    a la izquierda</a:t>
            </a:r>
          </a:p>
          <a:p>
            <a:pPr marL="859465" lvl="1" indent="-457200"/>
            <a:r>
              <a:rPr lang="es-ES_tradnl" noProof="0" dirty="0"/>
              <a:t>Navegue a sus archivos de ET guardados y haga clic en </a:t>
            </a:r>
            <a:r>
              <a:rPr lang="es-ES_tradnl" b="1" noProof="0" dirty="0"/>
              <a:t>Open</a:t>
            </a:r>
            <a:r>
              <a:rPr lang="es-ES_tradnl" noProof="0" dirty="0"/>
              <a:t> para agregar el archivo de datos de </a:t>
            </a:r>
            <a:r>
              <a:rPr lang="es-ES_tradnl" noProof="0" dirty="0" err="1"/>
              <a:t>Landsat</a:t>
            </a:r>
            <a:r>
              <a:rPr lang="es-ES_tradnl" noProof="0" dirty="0"/>
              <a:t> 8: LC82240772016048LGN01_ETa.ETr.tif para el 17 de febrero de 2016 y LC82240772017050LGN00_ETa.ETr.tif para el 19 de febrero de 2017</a:t>
            </a:r>
          </a:p>
          <a:p>
            <a:pPr marL="859465" lvl="1" indent="-457200"/>
            <a:r>
              <a:rPr lang="es-ES_tradnl" noProof="0" dirty="0"/>
              <a:t>Le aparecerán las imágenes </a:t>
            </a:r>
            <a:r>
              <a:rPr lang="es-ES_tradnl" noProof="0" dirty="0" err="1"/>
              <a:t>GeoTIFF</a:t>
            </a:r>
            <a:r>
              <a:rPr lang="es-ES_tradnl" noProof="0" dirty="0"/>
              <a:t> en tonos de gris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450" y="1130283"/>
            <a:ext cx="5805488" cy="3359801"/>
          </a:xfrm>
        </p:spPr>
      </p:pic>
      <p:pic>
        <p:nvPicPr>
          <p:cNvPr id="4" name="Picture 3" descr="../../../../../../Desktop/Screen%20Shot%202017-11-08%20at%2011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5412" y="1524000"/>
            <a:ext cx="304800" cy="3150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9484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Análisis en QGIS de los datos de la ET para Enero y Febrero de 2016 y 2017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03478" lvl="0" indent="-457200">
              <a:buFont typeface="+mj-lt"/>
              <a:buAutoNum type="arabicPeriod" startAt="6"/>
            </a:pPr>
            <a:r>
              <a:rPr lang="es-ES_tradnl" noProof="0" dirty="0"/>
              <a:t>Ahora recorte las capas interpoladas de la ET al </a:t>
            </a:r>
            <a:r>
              <a:rPr lang="es-ES_tradnl" noProof="0" dirty="0" err="1"/>
              <a:t>shapefile</a:t>
            </a:r>
            <a:r>
              <a:rPr lang="es-ES_tradnl" noProof="0" dirty="0"/>
              <a:t> del SFV</a:t>
            </a:r>
          </a:p>
          <a:p>
            <a:pPr lvl="1"/>
            <a:r>
              <a:rPr lang="es-ES_tradnl" noProof="0" dirty="0"/>
              <a:t>En la barra superior vaya a </a:t>
            </a:r>
            <a:r>
              <a:rPr lang="es-ES_tradnl" b="1" noProof="0" dirty="0" err="1"/>
              <a:t>Raster</a:t>
            </a:r>
            <a:r>
              <a:rPr lang="es-ES_tradnl" noProof="0" dirty="0"/>
              <a:t> &gt; </a:t>
            </a:r>
            <a:r>
              <a:rPr lang="es-ES_tradnl" b="1" noProof="0" dirty="0" err="1"/>
              <a:t>Extraction</a:t>
            </a:r>
            <a:r>
              <a:rPr lang="es-ES_tradnl" noProof="0" dirty="0"/>
              <a:t> &gt; </a:t>
            </a:r>
            <a:r>
              <a:rPr lang="es-ES_tradnl" b="1" noProof="0" dirty="0" err="1"/>
              <a:t>Clipper</a:t>
            </a:r>
            <a:r>
              <a:rPr lang="es-ES_tradnl" noProof="0" dirty="0"/>
              <a:t> para abrir la ventana de opciones del </a:t>
            </a:r>
            <a:r>
              <a:rPr lang="es-ES_tradnl" noProof="0" dirty="0" err="1"/>
              <a:t>Clipper</a:t>
            </a:r>
            <a:r>
              <a:rPr lang="es-ES_tradnl" noProof="0" dirty="0"/>
              <a:t> (recortador)</a:t>
            </a:r>
          </a:p>
          <a:p>
            <a:pPr lvl="1"/>
            <a:r>
              <a:rPr lang="es-ES_tradnl" noProof="0" dirty="0"/>
              <a:t>En la ventana del archivo de entrada </a:t>
            </a:r>
            <a:r>
              <a:rPr lang="es-ES_tradnl" b="1" noProof="0" dirty="0"/>
              <a:t>Input File (</a:t>
            </a:r>
            <a:r>
              <a:rPr lang="es-ES_tradnl" b="1" noProof="0" dirty="0" err="1"/>
              <a:t>raster</a:t>
            </a:r>
            <a:r>
              <a:rPr lang="es-ES_tradnl" b="1" noProof="0" dirty="0"/>
              <a:t>)</a:t>
            </a:r>
            <a:r>
              <a:rPr lang="es-ES_tradnl" noProof="0" dirty="0"/>
              <a:t> seleccione: LC82240772016048LGN01_ETa.ETr.tif.</a:t>
            </a:r>
          </a:p>
          <a:p>
            <a:pPr lvl="1"/>
            <a:r>
              <a:rPr lang="es-ES_tradnl" noProof="0" dirty="0"/>
              <a:t>En la ventana del archivo de salida o </a:t>
            </a:r>
            <a:r>
              <a:rPr lang="es-ES_tradnl" b="1" noProof="0" dirty="0"/>
              <a:t>Output,</a:t>
            </a:r>
            <a:r>
              <a:rPr lang="es-ES_tradnl" noProof="0" dirty="0"/>
              <a:t> seleccione la carpeta de salida e ingrese el nombre del archivo (Sugerencia: ET17Feb2016_Clipped)</a:t>
            </a:r>
          </a:p>
          <a:p>
            <a:pPr lvl="1"/>
            <a:r>
              <a:rPr lang="es-ES_tradnl" noProof="0" dirty="0"/>
              <a:t>Revise la capa </a:t>
            </a:r>
            <a:r>
              <a:rPr lang="es-ES_tradnl" b="1" noProof="0" dirty="0" err="1"/>
              <a:t>Mask</a:t>
            </a:r>
            <a:r>
              <a:rPr lang="es-ES_tradnl" b="1" noProof="0" dirty="0"/>
              <a:t> </a:t>
            </a:r>
            <a:r>
              <a:rPr lang="es-ES_tradnl" b="1" noProof="0" dirty="0" err="1"/>
              <a:t>Layer</a:t>
            </a:r>
            <a:r>
              <a:rPr lang="es-ES_tradnl" noProof="0" dirty="0"/>
              <a:t> y en la ventana </a:t>
            </a:r>
            <a:r>
              <a:rPr lang="es-ES_tradnl" b="1" noProof="0" dirty="0" err="1"/>
              <a:t>Mask</a:t>
            </a:r>
            <a:r>
              <a:rPr lang="es-ES_tradnl" b="1" noProof="0" dirty="0"/>
              <a:t> </a:t>
            </a:r>
            <a:r>
              <a:rPr lang="es-ES_tradnl" b="1" noProof="0" dirty="0" err="1"/>
              <a:t>Layer</a:t>
            </a:r>
            <a:r>
              <a:rPr lang="es-ES_tradnl" b="1" noProof="0" dirty="0"/>
              <a:t> </a:t>
            </a:r>
            <a:r>
              <a:rPr lang="es-ES_tradnl" noProof="0" dirty="0"/>
              <a:t>seleccione el </a:t>
            </a:r>
            <a:r>
              <a:rPr lang="es-ES_tradnl" noProof="0" dirty="0" err="1"/>
              <a:t>shapefile</a:t>
            </a:r>
            <a:r>
              <a:rPr lang="es-ES_tradnl" noProof="0" dirty="0"/>
              <a:t> llamado sfv_4326</a:t>
            </a:r>
          </a:p>
          <a:p>
            <a:pPr lvl="1"/>
            <a:r>
              <a:rPr lang="es-ES_tradnl" noProof="0" dirty="0"/>
              <a:t>Haga clic en </a:t>
            </a:r>
            <a:r>
              <a:rPr lang="es-ES_tradnl" b="1" noProof="0" dirty="0"/>
              <a:t>OK</a:t>
            </a:r>
            <a:r>
              <a:rPr lang="es-ES_tradnl" noProof="0" dirty="0"/>
              <a:t> al fondo a la derecha</a:t>
            </a:r>
          </a:p>
          <a:p>
            <a:pPr lvl="1"/>
            <a:r>
              <a:rPr lang="es-ES_tradnl" noProof="0" dirty="0"/>
              <a:t>Deberá ver los datos recortados por el límite del </a:t>
            </a:r>
            <a:r>
              <a:rPr lang="es-ES_tradnl" noProof="0" dirty="0" err="1"/>
              <a:t>shapefile</a:t>
            </a:r>
            <a:endParaRPr lang="es-ES_tradnl" noProof="0" dirty="0"/>
          </a:p>
        </p:txBody>
      </p:sp>
    </p:spTree>
    <p:extLst>
      <p:ext uri="{BB962C8B-B14F-4D97-AF65-F5344CB8AC3E}">
        <p14:creationId xmlns:p14="http://schemas.microsoft.com/office/powerpoint/2010/main" val="346636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Análisis en QGIS de los datos de la ET para Enero y Febrero de 2016 y 2017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603478" lvl="0" indent="-457200">
              <a:buFont typeface="+mj-lt"/>
              <a:buAutoNum type="arabicPeriod" startAt="7"/>
            </a:pPr>
            <a:r>
              <a:rPr lang="es-ES_tradnl" noProof="0" dirty="0"/>
              <a:t>Repita el Paso 6 para LC82240772017050LGN00_ETa.ETr.tif</a:t>
            </a:r>
          </a:p>
          <a:p>
            <a:pPr marL="859465" lvl="1" indent="-457200"/>
            <a:r>
              <a:rPr lang="es-ES_tradnl" noProof="0" dirty="0"/>
              <a:t>Sugerencia: guarde el archivo recortado como ET19Feb2017_Clipped</a:t>
            </a:r>
          </a:p>
          <a:p>
            <a:pPr marL="859465" lvl="1" indent="-457200"/>
            <a:r>
              <a:rPr lang="es-ES_tradnl" noProof="0" dirty="0"/>
              <a:t>También puede remover las capas de ET originales ‘no-recortadas’ de QGIS si lo desea</a:t>
            </a:r>
          </a:p>
        </p:txBody>
      </p:sp>
    </p:spTree>
    <p:extLst>
      <p:ext uri="{BB962C8B-B14F-4D97-AF65-F5344CB8AC3E}">
        <p14:creationId xmlns:p14="http://schemas.microsoft.com/office/powerpoint/2010/main" val="1857090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Análisis en QGIS de los datos de la ET para Enero y Febrero de 2016 y 2017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603478" lvl="0" indent="-457200">
              <a:buFont typeface="+mj-lt"/>
              <a:buAutoNum type="arabicPeriod" startAt="8"/>
            </a:pPr>
            <a:r>
              <a:rPr lang="es-ES_tradnl" noProof="0" dirty="0"/>
              <a:t>Haga clic en las capas ráster recortados uno por uno y siga los pasos para obtener mapas de la ET de colores:</a:t>
            </a:r>
          </a:p>
          <a:p>
            <a:pPr lvl="1"/>
            <a:r>
              <a:rPr lang="es-ES_tradnl" noProof="0" dirty="0"/>
              <a:t>Vaya a </a:t>
            </a:r>
            <a:r>
              <a:rPr lang="es-ES_tradnl" b="1" noProof="0" dirty="0" err="1"/>
              <a:t>Properties</a:t>
            </a:r>
            <a:r>
              <a:rPr lang="es-ES_tradnl" noProof="0" dirty="0"/>
              <a:t> &gt; </a:t>
            </a:r>
            <a:r>
              <a:rPr lang="es-ES_tradnl" b="1" noProof="0" dirty="0"/>
              <a:t>Style</a:t>
            </a:r>
            <a:endParaRPr lang="es-ES_tradnl" noProof="0" dirty="0"/>
          </a:p>
          <a:p>
            <a:pPr lvl="1"/>
            <a:r>
              <a:rPr lang="es-ES_tradnl" noProof="0" dirty="0"/>
              <a:t>Seleccione el </a:t>
            </a:r>
            <a:r>
              <a:rPr lang="es-ES_tradnl" b="1" noProof="0" dirty="0" err="1"/>
              <a:t>Render</a:t>
            </a:r>
            <a:r>
              <a:rPr lang="es-ES_tradnl" b="1" noProof="0" dirty="0"/>
              <a:t> </a:t>
            </a:r>
            <a:r>
              <a:rPr lang="es-ES_tradnl" b="1" noProof="0" dirty="0" err="1"/>
              <a:t>Type</a:t>
            </a:r>
            <a:r>
              <a:rPr lang="es-ES_tradnl" noProof="0" dirty="0"/>
              <a:t> como </a:t>
            </a:r>
            <a:r>
              <a:rPr lang="es-ES_tradnl" b="1" noProof="0" dirty="0" err="1"/>
              <a:t>Singleband</a:t>
            </a:r>
            <a:r>
              <a:rPr lang="es-ES_tradnl" b="1" noProof="0" dirty="0"/>
              <a:t> </a:t>
            </a:r>
            <a:r>
              <a:rPr lang="es-ES_tradnl" b="1" noProof="0" dirty="0" err="1"/>
              <a:t>Pseudocolor</a:t>
            </a:r>
            <a:endParaRPr lang="es-ES_tradnl" noProof="0" dirty="0"/>
          </a:p>
          <a:p>
            <a:pPr lvl="1"/>
            <a:r>
              <a:rPr lang="es-ES_tradnl" noProof="0" dirty="0"/>
              <a:t>Al lado de </a:t>
            </a:r>
            <a:r>
              <a:rPr lang="es-ES_tradnl" b="1" noProof="0" dirty="0"/>
              <a:t>Color</a:t>
            </a:r>
            <a:r>
              <a:rPr lang="es-ES_tradnl" noProof="0" dirty="0"/>
              <a:t>, asegúrese que la paleta cromática esté Café-Verde (Brown-Green) seleccionando </a:t>
            </a:r>
            <a:r>
              <a:rPr lang="es-ES_tradnl" b="1" noProof="0" dirty="0" err="1"/>
              <a:t>BrBG</a:t>
            </a:r>
            <a:endParaRPr lang="es-ES_tradnl" noProof="0" dirty="0"/>
          </a:p>
          <a:p>
            <a:pPr lvl="1"/>
            <a:r>
              <a:rPr lang="es-ES_tradnl" noProof="0" dirty="0"/>
              <a:t>Fije el valor </a:t>
            </a:r>
            <a:r>
              <a:rPr lang="es-ES_tradnl" b="1" noProof="0" dirty="0"/>
              <a:t>Min</a:t>
            </a:r>
            <a:r>
              <a:rPr lang="es-ES_tradnl" noProof="0" dirty="0"/>
              <a:t> como 0 mm/</a:t>
            </a:r>
            <a:r>
              <a:rPr lang="es-ES_tradnl" noProof="0" dirty="0" err="1"/>
              <a:t>day</a:t>
            </a:r>
            <a:r>
              <a:rPr lang="es-ES_tradnl" noProof="0" dirty="0"/>
              <a:t> y el valor </a:t>
            </a:r>
            <a:r>
              <a:rPr lang="es-ES_tradnl" b="1" noProof="0" dirty="0"/>
              <a:t>Max</a:t>
            </a:r>
            <a:r>
              <a:rPr lang="es-ES_tradnl" noProof="0" dirty="0"/>
              <a:t> en 6 mm/</a:t>
            </a:r>
            <a:r>
              <a:rPr lang="es-ES_tradnl" noProof="0" dirty="0" err="1"/>
              <a:t>day</a:t>
            </a:r>
            <a:r>
              <a:rPr lang="es-ES_tradnl" noProof="0" dirty="0"/>
              <a:t> </a:t>
            </a:r>
          </a:p>
          <a:p>
            <a:pPr lvl="1"/>
            <a:r>
              <a:rPr lang="es-ES_tradnl" noProof="0" dirty="0"/>
              <a:t>Bajo el menú de colores, cambie el </a:t>
            </a:r>
            <a:r>
              <a:rPr lang="es-ES_tradnl" b="1" noProof="0" dirty="0" err="1"/>
              <a:t>Mode</a:t>
            </a:r>
            <a:r>
              <a:rPr lang="es-ES_tradnl" noProof="0" dirty="0"/>
              <a:t> a </a:t>
            </a:r>
            <a:r>
              <a:rPr lang="es-ES_tradnl" b="1" noProof="0" dirty="0" err="1"/>
              <a:t>Equal</a:t>
            </a:r>
            <a:r>
              <a:rPr lang="es-ES_tradnl" b="1" noProof="0" dirty="0"/>
              <a:t> </a:t>
            </a:r>
            <a:r>
              <a:rPr lang="es-ES_tradnl" b="1" noProof="0" dirty="0" err="1"/>
              <a:t>Interval</a:t>
            </a:r>
            <a:r>
              <a:rPr lang="es-ES_tradnl" noProof="0" dirty="0"/>
              <a:t> y </a:t>
            </a:r>
            <a:r>
              <a:rPr lang="es-ES_tradnl" b="1" noProof="0" dirty="0" err="1"/>
              <a:t>Classes</a:t>
            </a:r>
            <a:r>
              <a:rPr lang="es-ES_tradnl" noProof="0" dirty="0"/>
              <a:t> a 7. Haga clic </a:t>
            </a:r>
            <a:r>
              <a:rPr lang="es-ES_tradnl" b="1" noProof="0" dirty="0" err="1"/>
              <a:t>Classify</a:t>
            </a:r>
            <a:r>
              <a:rPr lang="es-ES_tradnl" noProof="0" dirty="0"/>
              <a:t> y luego haga clic en </a:t>
            </a:r>
            <a:r>
              <a:rPr lang="es-ES_tradnl" b="1" noProof="0" dirty="0" err="1"/>
              <a:t>Apply</a:t>
            </a:r>
            <a:endParaRPr lang="es-ES_tradnl" noProof="0" dirty="0"/>
          </a:p>
          <a:p>
            <a:pPr lvl="1"/>
            <a:r>
              <a:rPr lang="es-ES_tradnl" noProof="0" dirty="0"/>
              <a:t>Haga clic en </a:t>
            </a:r>
            <a:r>
              <a:rPr lang="es-ES_tradnl" b="1" noProof="0" dirty="0"/>
              <a:t>OK</a:t>
            </a:r>
            <a:r>
              <a:rPr lang="es-ES_tradnl" noProof="0" dirty="0"/>
              <a:t> para cerrar la casilla de </a:t>
            </a:r>
            <a:r>
              <a:rPr lang="es-ES_tradnl" b="1" noProof="0" dirty="0" err="1"/>
              <a:t>Change</a:t>
            </a:r>
            <a:r>
              <a:rPr lang="es-ES_tradnl" b="1" noProof="0" dirty="0"/>
              <a:t> Color</a:t>
            </a:r>
          </a:p>
        </p:txBody>
      </p:sp>
    </p:spTree>
    <p:extLst>
      <p:ext uri="{BB962C8B-B14F-4D97-AF65-F5344CB8AC3E}">
        <p14:creationId xmlns:p14="http://schemas.microsoft.com/office/powerpoint/2010/main" val="1086635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/>
          <a:lstStyle/>
          <a:p>
            <a:r>
              <a:rPr lang="es-ES_tradnl" noProof="0" dirty="0"/>
              <a:t>Análisis en QGIS de los datos de la ET para Enero y Febrero de 2016 y 2017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5806440" cy="5041917"/>
          </a:xfrm>
        </p:spPr>
        <p:txBody>
          <a:bodyPr/>
          <a:lstStyle/>
          <a:p>
            <a:pPr marL="603478" lvl="0" indent="-457200">
              <a:buFont typeface="+mj-lt"/>
              <a:buAutoNum type="arabicPeriod" startAt="9"/>
            </a:pPr>
            <a:r>
              <a:rPr lang="es-ES_tradnl" noProof="0" dirty="0"/>
              <a:t>Haga las capas de ET recortadas transparentes para ver el mapa por debajo</a:t>
            </a:r>
          </a:p>
          <a:p>
            <a:pPr lvl="1"/>
            <a:r>
              <a:rPr lang="es-ES_tradnl" noProof="0" dirty="0"/>
              <a:t>Haga clic con el botón derecho en el archivo de </a:t>
            </a:r>
            <a:r>
              <a:rPr lang="es-ES_tradnl" dirty="0"/>
              <a:t>la </a:t>
            </a:r>
            <a:r>
              <a:rPr lang="es-ES_tradnl" noProof="0" dirty="0"/>
              <a:t>capa y vaya a </a:t>
            </a:r>
            <a:r>
              <a:rPr lang="es-ES_tradnl" b="1" noProof="0" dirty="0" err="1"/>
              <a:t>Properties</a:t>
            </a:r>
            <a:r>
              <a:rPr lang="es-ES_tradnl" noProof="0" dirty="0"/>
              <a:t> &gt; </a:t>
            </a:r>
            <a:r>
              <a:rPr lang="es-ES_tradnl" b="1" noProof="0" dirty="0" err="1"/>
              <a:t>Transparency</a:t>
            </a:r>
            <a:endParaRPr lang="es-ES_tradnl" noProof="0" dirty="0"/>
          </a:p>
          <a:p>
            <a:pPr lvl="1"/>
            <a:r>
              <a:rPr lang="es-ES_tradnl" noProof="0"/>
              <a:t>Fije el nivel de </a:t>
            </a:r>
            <a:r>
              <a:rPr lang="es-ES_tradnl" b="1" noProof="0" dirty="0" err="1"/>
              <a:t>Transparency</a:t>
            </a:r>
            <a:r>
              <a:rPr lang="es-ES_tradnl" noProof="0" dirty="0"/>
              <a:t> en 50%</a:t>
            </a:r>
          </a:p>
          <a:p>
            <a:pPr lvl="1"/>
            <a:r>
              <a:rPr lang="es-ES_tradnl" noProof="0" dirty="0"/>
              <a:t>Bajo </a:t>
            </a:r>
            <a:r>
              <a:rPr lang="es-ES_tradnl" b="1" noProof="0" dirty="0"/>
              <a:t>No data </a:t>
            </a:r>
            <a:r>
              <a:rPr lang="es-ES_tradnl" b="1" noProof="0" dirty="0" err="1"/>
              <a:t>value</a:t>
            </a:r>
            <a:r>
              <a:rPr lang="es-ES_tradnl" noProof="0" dirty="0"/>
              <a:t> fije </a:t>
            </a:r>
            <a:r>
              <a:rPr lang="es-ES_tradnl" b="1" noProof="0" dirty="0" err="1"/>
              <a:t>Additional</a:t>
            </a:r>
            <a:r>
              <a:rPr lang="es-ES_tradnl" noProof="0" dirty="0"/>
              <a:t> </a:t>
            </a:r>
            <a:r>
              <a:rPr lang="es-ES_tradnl" b="1" noProof="0" dirty="0"/>
              <a:t>no data </a:t>
            </a:r>
            <a:r>
              <a:rPr lang="es-ES_tradnl" b="1" noProof="0" dirty="0" err="1"/>
              <a:t>value</a:t>
            </a:r>
            <a:r>
              <a:rPr lang="es-ES_tradnl" noProof="0" dirty="0"/>
              <a:t> en 0</a:t>
            </a:r>
          </a:p>
          <a:p>
            <a:pPr lvl="1"/>
            <a:r>
              <a:rPr lang="es-ES_tradnl" noProof="0" dirty="0"/>
              <a:t>Haga clic en  </a:t>
            </a:r>
            <a:r>
              <a:rPr lang="es-ES_tradnl" b="1" noProof="0" dirty="0" err="1"/>
              <a:t>Apply</a:t>
            </a:r>
            <a:r>
              <a:rPr lang="es-ES_tradnl" noProof="0" dirty="0"/>
              <a:t> y después en </a:t>
            </a:r>
            <a:r>
              <a:rPr lang="es-ES_tradnl" b="1" noProof="0" dirty="0"/>
              <a:t>OK</a:t>
            </a:r>
            <a:endParaRPr lang="es-ES_tradnl" noProof="0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40450" y="1130283"/>
            <a:ext cx="5805488" cy="33523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54088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Objetivos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46278" indent="0">
              <a:buNone/>
            </a:pPr>
            <a:r>
              <a:rPr lang="es-ES_tradnl" spc="-40" noProof="0" dirty="0"/>
              <a:t>Para el final de este ejercicio, Ud. podrá crear subconjuntos y descargar datos de la evapotranspiración (ET) sobre la cuenca hidrológica del río São Francisco </a:t>
            </a:r>
            <a:r>
              <a:rPr lang="es-ES_tradnl" spc="-40" noProof="0" dirty="0" err="1"/>
              <a:t>Verdadeiro</a:t>
            </a:r>
            <a:r>
              <a:rPr lang="es-ES_tradnl" spc="-40" noProof="0" dirty="0"/>
              <a:t> (SFV) usando el portal Google </a:t>
            </a:r>
            <a:r>
              <a:rPr lang="es-ES_tradnl" spc="-40" noProof="0" dirty="0" err="1"/>
              <a:t>Earth</a:t>
            </a:r>
            <a:r>
              <a:rPr lang="es-ES_tradnl" spc="-40" noProof="0" dirty="0"/>
              <a:t> e importarlos a QGIS</a:t>
            </a:r>
          </a:p>
          <a:p>
            <a:pPr marL="146278" indent="0">
              <a:buNone/>
            </a:pPr>
            <a:endParaRPr lang="es-ES_tradnl" noProof="0" dirty="0"/>
          </a:p>
          <a:p>
            <a:pPr marL="146278" indent="0">
              <a:buNone/>
            </a:pPr>
            <a:r>
              <a:rPr lang="es-ES_tradnl" b="1" noProof="0" dirty="0"/>
              <a:t>Requisitos</a:t>
            </a:r>
          </a:p>
          <a:p>
            <a:r>
              <a:rPr lang="es-ES_tradnl" noProof="0" dirty="0"/>
              <a:t>Tener QGIS instalado en su computadora</a:t>
            </a:r>
          </a:p>
          <a:p>
            <a:pPr lvl="1"/>
            <a:r>
              <a:rPr lang="es-ES_tradnl" noProof="0" dirty="0">
                <a:hlinkClick r:id="rId2" invalidUrl="https://arset.gsfc.nasa.gov/sites/default/files/water/drought/Introduction to QGIS.pdf"/>
              </a:rPr>
              <a:t>https://arset.gsfc.nasa.gov/sites/default/files/water/drought/Introduction%20to%20QGIS.pdf</a:t>
            </a:r>
            <a:r>
              <a:rPr lang="es-ES_tradnl" noProof="0" dirty="0"/>
              <a:t> </a:t>
            </a:r>
          </a:p>
          <a:p>
            <a:r>
              <a:rPr lang="es-ES_tradnl" spc="-30" noProof="0" dirty="0"/>
              <a:t>Un archivo </a:t>
            </a:r>
            <a:r>
              <a:rPr lang="es-ES_tradnl" spc="-30" noProof="0" dirty="0" err="1"/>
              <a:t>shapefile</a:t>
            </a:r>
            <a:r>
              <a:rPr lang="es-ES_tradnl" spc="-30" noProof="0" dirty="0"/>
              <a:t> de la cuenca hidrológica del São Francisco </a:t>
            </a:r>
            <a:r>
              <a:rPr lang="es-ES_tradnl" spc="-30" noProof="0" dirty="0" err="1"/>
              <a:t>Verdadeiro</a:t>
            </a:r>
            <a:r>
              <a:rPr lang="es-ES_tradnl" spc="-30" noProof="0" dirty="0"/>
              <a:t> guardado en su computadora</a:t>
            </a:r>
          </a:p>
          <a:p>
            <a:pPr lvl="1"/>
            <a:r>
              <a:rPr lang="es-ES_tradnl" noProof="0" dirty="0">
                <a:hlinkClick r:id="rId3"/>
              </a:rPr>
              <a:t>http://arset.gsfc.nasa.gov/</a:t>
            </a:r>
            <a:r>
              <a:rPr lang="es-ES_tradnl" noProof="0" dirty="0"/>
              <a:t>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42252" y="6003286"/>
            <a:ext cx="11704320" cy="314859"/>
          </a:xfrm>
        </p:spPr>
        <p:txBody>
          <a:bodyPr>
            <a:normAutofit fontScale="6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239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Preguntas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603478" indent="-457200">
              <a:buFont typeface="+mj-lt"/>
              <a:buAutoNum type="arabicPeriod"/>
            </a:pPr>
            <a:r>
              <a:rPr lang="es-ES_tradnl" noProof="0" dirty="0"/>
              <a:t>¿Cuáles días muestran mayor ET?</a:t>
            </a:r>
            <a:br>
              <a:rPr lang="es-ES_tradnl" noProof="0" dirty="0"/>
            </a:br>
            <a:br>
              <a:rPr lang="es-ES_tradnl" noProof="0" dirty="0"/>
            </a:br>
            <a:endParaRPr lang="es-ES_tradnl" noProof="0" dirty="0"/>
          </a:p>
          <a:p>
            <a:pPr marL="603478" indent="-457200">
              <a:buFont typeface="+mj-lt"/>
              <a:buAutoNum type="arabicPeriod"/>
            </a:pPr>
            <a:r>
              <a:rPr lang="es-ES_tradnl" noProof="0" dirty="0"/>
              <a:t>¿Cuál imagen tiene la mayor cobertura nubosa? ¿Cree Ud. que la cubierta nubosa tenga un impacto sobre los datos de la ET? </a:t>
            </a:r>
            <a:br>
              <a:rPr lang="es-ES_tradnl" noProof="0" dirty="0"/>
            </a:br>
            <a:br>
              <a:rPr lang="es-ES_tradnl" noProof="0" dirty="0"/>
            </a:br>
            <a:endParaRPr lang="es-ES_tradnl" noProof="0" dirty="0"/>
          </a:p>
          <a:p>
            <a:pPr marL="603478" indent="-457200">
              <a:buFont typeface="+mj-lt"/>
              <a:buAutoNum type="arabicPeriod"/>
            </a:pPr>
            <a:r>
              <a:rPr lang="es-ES_tradnl" noProof="0" dirty="0"/>
              <a:t>¿Cuáles factores son los que deciden cuáles serán los valores de la ET para alguna ubicación u hora? </a:t>
            </a:r>
            <a:br>
              <a:rPr lang="es-ES_tradnl" noProof="0" dirty="0"/>
            </a:br>
            <a:br>
              <a:rPr lang="es-ES_tradnl" noProof="0" dirty="0"/>
            </a:br>
            <a:endParaRPr lang="es-ES_tradnl" noProof="0" dirty="0"/>
          </a:p>
          <a:p>
            <a:pPr marL="603478" indent="-457200">
              <a:buFont typeface="+mj-lt"/>
              <a:buAutoNum type="arabicPeriod"/>
            </a:pPr>
            <a:r>
              <a:rPr lang="es-ES_tradnl" noProof="0" dirty="0"/>
              <a:t>¿Cuáles son los desafíos de utilizar la ET de </a:t>
            </a:r>
            <a:r>
              <a:rPr lang="es-ES_tradnl" noProof="0" dirty="0" err="1"/>
              <a:t>Landsat</a:t>
            </a:r>
            <a:r>
              <a:rPr lang="es-ES_tradnl" noProof="0" dirty="0"/>
              <a:t> para el análisis del balance hidrológico?</a:t>
            </a:r>
          </a:p>
        </p:txBody>
      </p:sp>
    </p:spTree>
    <p:extLst>
      <p:ext uri="{BB962C8B-B14F-4D97-AF65-F5344CB8AC3E}">
        <p14:creationId xmlns:p14="http://schemas.microsoft.com/office/powerpoint/2010/main" val="618883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Reseña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noProof="0" dirty="0"/>
              <a:t>Parte1: Seleccionar Imágenes de </a:t>
            </a:r>
            <a:r>
              <a:rPr lang="es-ES_tradnl" noProof="0" dirty="0" err="1"/>
              <a:t>Landsat</a:t>
            </a:r>
            <a:r>
              <a:rPr lang="es-ES_tradnl" noProof="0" dirty="0"/>
              <a:t> y Calcular la ET METRIC</a:t>
            </a:r>
          </a:p>
          <a:p>
            <a:r>
              <a:rPr lang="es-ES_tradnl" noProof="0" dirty="0"/>
              <a:t>Parte 2: Analizar los datos de la ET para enero y febrero de 2016 y 2017 en QGIS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42252" y="6003286"/>
            <a:ext cx="11704320" cy="314859"/>
          </a:xfrm>
        </p:spPr>
        <p:txBody>
          <a:bodyPr>
            <a:normAutofit fontScale="6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39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Parte1: Seleccionar Imágenes de </a:t>
            </a:r>
            <a:r>
              <a:rPr lang="es-ES_tradnl" noProof="0" dirty="0" err="1"/>
              <a:t>Landsat</a:t>
            </a:r>
            <a:r>
              <a:rPr lang="es-ES_tradnl" noProof="0" dirty="0"/>
              <a:t> y Calcular la ET METRIC</a:t>
            </a:r>
          </a:p>
        </p:txBody>
      </p:sp>
    </p:spTree>
    <p:extLst>
      <p:ext uri="{BB962C8B-B14F-4D97-AF65-F5344CB8AC3E}">
        <p14:creationId xmlns:p14="http://schemas.microsoft.com/office/powerpoint/2010/main" val="1114559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Seleccionar Imágenes de </a:t>
            </a:r>
            <a:r>
              <a:rPr lang="es-ES_tradnl" noProof="0" dirty="0" err="1"/>
              <a:t>Landsat</a:t>
            </a:r>
            <a:r>
              <a:rPr lang="es-ES_tradnl" noProof="0" dirty="0"/>
              <a:t> y Calcular la ET METRIC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2252" y="1130283"/>
            <a:ext cx="11704320" cy="5187862"/>
          </a:xfrm>
        </p:spPr>
        <p:txBody>
          <a:bodyPr>
            <a:normAutofit/>
          </a:bodyPr>
          <a:lstStyle/>
          <a:p>
            <a:pPr marL="603478" indent="-457200">
              <a:buFont typeface="+mj-lt"/>
              <a:buAutoNum type="arabicPeriod"/>
            </a:pPr>
            <a:r>
              <a:rPr lang="es-ES_tradnl" noProof="0" dirty="0"/>
              <a:t>Vaya a </a:t>
            </a:r>
            <a:r>
              <a:rPr lang="es-ES_tradnl" u="sng" noProof="0" dirty="0">
                <a:hlinkClick r:id="rId2"/>
              </a:rPr>
              <a:t>http://eeflux-level1.appspot.com/</a:t>
            </a:r>
            <a:endParaRPr lang="es-ES_tradnl" noProof="0" dirty="0"/>
          </a:p>
          <a:p>
            <a:pPr marL="603478" indent="-457200">
              <a:buFont typeface="+mj-lt"/>
              <a:buAutoNum type="arabicPeriod"/>
            </a:pPr>
            <a:r>
              <a:rPr lang="es-ES_tradnl" noProof="0" dirty="0"/>
              <a:t>En la página de </a:t>
            </a:r>
            <a:r>
              <a:rPr lang="es-ES_tradnl" noProof="0" dirty="0" err="1"/>
              <a:t>EEFlux</a:t>
            </a:r>
            <a:r>
              <a:rPr lang="es-ES_tradnl" noProof="0" dirty="0"/>
              <a:t> Ud. verá las siguientes opciones:</a:t>
            </a:r>
          </a:p>
          <a:p>
            <a:pPr marL="859465" lvl="1" indent="-457200"/>
            <a:r>
              <a:rPr lang="es-ES_tradnl" b="1" noProof="0" dirty="0" err="1"/>
              <a:t>Instruction</a:t>
            </a:r>
            <a:r>
              <a:rPr lang="es-ES_tradnl" noProof="0" dirty="0"/>
              <a:t>: brinda información sobre los datos de la ET e instrucciones sobre cómo usar la página en línea de </a:t>
            </a:r>
            <a:r>
              <a:rPr lang="es-ES_tradnl" noProof="0" dirty="0" err="1"/>
              <a:t>EEFlux</a:t>
            </a:r>
            <a:endParaRPr lang="es-ES_tradnl" noProof="0" dirty="0"/>
          </a:p>
          <a:p>
            <a:pPr marL="859465" lvl="1" indent="-457200"/>
            <a:r>
              <a:rPr lang="es-ES_tradnl" b="1" noProof="0" dirty="0"/>
              <a:t>FAQ</a:t>
            </a:r>
            <a:r>
              <a:rPr lang="es-ES_tradnl" noProof="0" dirty="0"/>
              <a:t>: respuestas a preguntas frecuentes</a:t>
            </a:r>
          </a:p>
          <a:p>
            <a:pPr marL="859465" lvl="1" indent="-457200"/>
            <a:r>
              <a:rPr lang="es-ES_tradnl" b="1" noProof="0" dirty="0"/>
              <a:t>Date </a:t>
            </a:r>
            <a:r>
              <a:rPr lang="es-ES_tradnl" b="1" noProof="0" dirty="0" err="1"/>
              <a:t>Information</a:t>
            </a:r>
            <a:r>
              <a:rPr lang="es-ES_tradnl" noProof="0" dirty="0"/>
              <a:t>: permite la selección del intervalo de fechas</a:t>
            </a:r>
          </a:p>
          <a:p>
            <a:pPr marL="859465" lvl="1" indent="-457200"/>
            <a:r>
              <a:rPr lang="es-ES_tradnl" b="1" noProof="0" dirty="0" err="1"/>
              <a:t>Location</a:t>
            </a:r>
            <a:r>
              <a:rPr lang="es-ES_tradnl" b="1" noProof="0" dirty="0"/>
              <a:t> </a:t>
            </a:r>
            <a:r>
              <a:rPr lang="es-ES_tradnl" b="1" noProof="0" dirty="0" err="1"/>
              <a:t>Information</a:t>
            </a:r>
            <a:r>
              <a:rPr lang="es-ES_tradnl" b="1" noProof="0" dirty="0"/>
              <a:t>:</a:t>
            </a:r>
            <a:r>
              <a:rPr lang="es-ES_tradnl" noProof="0" dirty="0"/>
              <a:t> permite la selección espacial al mover el marcador anaranjado en el mapa del mundo.  En la ventana, los valores de latitud y longitud aparecen en grados decimales según se mueve el marcador. </a:t>
            </a:r>
          </a:p>
          <a:p>
            <a:pPr marL="859465" lvl="1" indent="-457200"/>
            <a:r>
              <a:rPr lang="es-ES_tradnl" b="1" noProof="0" dirty="0" err="1"/>
              <a:t>Search</a:t>
            </a:r>
            <a:r>
              <a:rPr lang="es-ES_tradnl" b="1" noProof="0" dirty="0"/>
              <a:t> </a:t>
            </a:r>
            <a:r>
              <a:rPr lang="es-ES_tradnl" b="1" noProof="0" dirty="0" err="1"/>
              <a:t>for</a:t>
            </a:r>
            <a:r>
              <a:rPr lang="es-ES_tradnl" b="1" noProof="0" dirty="0"/>
              <a:t> </a:t>
            </a:r>
            <a:r>
              <a:rPr lang="es-ES_tradnl" b="1" noProof="0" dirty="0" err="1"/>
              <a:t>Images</a:t>
            </a:r>
            <a:r>
              <a:rPr lang="es-ES_tradnl" b="1" noProof="0" dirty="0"/>
              <a:t>:</a:t>
            </a:r>
            <a:r>
              <a:rPr lang="es-ES_tradnl" noProof="0" dirty="0"/>
              <a:t> comienza la búsqueda de imágenes para el intervalo de fechas y la ubicación espacial que uno seleccionó</a:t>
            </a:r>
          </a:p>
        </p:txBody>
      </p:sp>
      <p:pic>
        <p:nvPicPr>
          <p:cNvPr id="11" name="Picture 10" descr="../../../../../../Desktop/Screen%20Shot%202017-11-08%20at%2010.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012" y="3886200"/>
            <a:ext cx="348298" cy="5491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49213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Seleccionar Imágenes de </a:t>
            </a:r>
            <a:r>
              <a:rPr lang="es-ES_tradnl" noProof="0" dirty="0" err="1"/>
              <a:t>Landsat</a:t>
            </a:r>
            <a:r>
              <a:rPr lang="es-ES_tradnl" noProof="0" dirty="0"/>
              <a:t> y Calcular la ET METRIC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42252" y="1130283"/>
            <a:ext cx="6614160" cy="5041917"/>
          </a:xfrm>
        </p:spPr>
        <p:txBody>
          <a:bodyPr/>
          <a:lstStyle/>
          <a:p>
            <a:pPr marL="603478" lvl="0" indent="-457200">
              <a:buFont typeface="+mj-lt"/>
              <a:buAutoNum type="arabicPeriod" startAt="3"/>
            </a:pPr>
            <a:r>
              <a:rPr lang="es-ES_tradnl" noProof="0" dirty="0"/>
              <a:t>Ingrese las siguientes opciones:</a:t>
            </a:r>
          </a:p>
          <a:p>
            <a:pPr lvl="1"/>
            <a:r>
              <a:rPr lang="es-ES_tradnl" b="1" noProof="0" dirty="0"/>
              <a:t>Date </a:t>
            </a:r>
            <a:r>
              <a:rPr lang="es-ES_tradnl" b="1" noProof="0" dirty="0" err="1"/>
              <a:t>Information</a:t>
            </a:r>
            <a:r>
              <a:rPr lang="es-ES_tradnl" b="1" noProof="0" dirty="0"/>
              <a:t>:</a:t>
            </a:r>
            <a:r>
              <a:rPr lang="es-ES_tradnl" noProof="0" dirty="0"/>
              <a:t> Usando el calendario, seleccione del 1 al 29 de febrero de 2016. </a:t>
            </a:r>
          </a:p>
          <a:p>
            <a:pPr lvl="1"/>
            <a:r>
              <a:rPr lang="es-ES_tradnl" b="1" noProof="0" dirty="0" err="1"/>
              <a:t>Location</a:t>
            </a:r>
            <a:r>
              <a:rPr lang="es-ES_tradnl" b="1" noProof="0" dirty="0"/>
              <a:t>:</a:t>
            </a:r>
            <a:r>
              <a:rPr lang="es-ES_tradnl" noProof="0" dirty="0"/>
              <a:t> Arrastre el marcador en el mapa a la latitud y longitud cerca de</a:t>
            </a:r>
            <a:br>
              <a:rPr lang="es-ES_tradnl" noProof="0" dirty="0"/>
            </a:br>
            <a:r>
              <a:rPr lang="es-ES_tradnl" noProof="0" dirty="0"/>
              <a:t>-24.47° y -54.01°</a:t>
            </a:r>
          </a:p>
          <a:p>
            <a:pPr lvl="1"/>
            <a:r>
              <a:rPr lang="es-ES_tradnl" noProof="0" dirty="0"/>
              <a:t>Haga clic en </a:t>
            </a:r>
            <a:r>
              <a:rPr lang="es-ES_tradnl" b="1" noProof="0" dirty="0" err="1"/>
              <a:t>Search</a:t>
            </a:r>
            <a:r>
              <a:rPr lang="es-ES_tradnl" b="1" noProof="0" dirty="0"/>
              <a:t> </a:t>
            </a:r>
            <a:r>
              <a:rPr lang="es-ES_tradnl" b="1" noProof="0" dirty="0" err="1"/>
              <a:t>for</a:t>
            </a:r>
            <a:r>
              <a:rPr lang="es-ES_tradnl" b="1" noProof="0" dirty="0"/>
              <a:t> </a:t>
            </a:r>
            <a:r>
              <a:rPr lang="es-ES_tradnl" b="1" noProof="0" dirty="0" err="1"/>
              <a:t>Images</a:t>
            </a:r>
            <a:r>
              <a:rPr lang="es-ES_tradnl" b="1" noProof="0" dirty="0"/>
              <a:t>.</a:t>
            </a:r>
            <a:r>
              <a:rPr lang="es-ES_tradnl" noProof="0" dirty="0"/>
              <a:t> Le aparecerá una lista de imágenes con las fechas y el porcentaje de cubierta nubosa de cada imagen</a:t>
            </a:r>
          </a:p>
        </p:txBody>
      </p:sp>
      <p:pic>
        <p:nvPicPr>
          <p:cNvPr id="6" name="Picture 5" descr="Macintosh HD:Users:amitamehta:Desktop:Screen Shot 2017-11-01 at 10.05.48 PM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1431" y="1130282"/>
            <a:ext cx="4320179" cy="10033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Macintosh HD:Users:amitamehta:Desktop:Screen Shot 2017-11-01 at 5.11.46 PM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400" y="2168003"/>
            <a:ext cx="4310240" cy="1827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Macintosh HD:Users:amitamehta:Desktop:Screen Shot 2017-11-01 at 5.12.10 PM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8163" y="4032849"/>
            <a:ext cx="3006715" cy="214266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" name="Straight Arrow Connector 9"/>
          <p:cNvCxnSpPr>
            <a:endCxn id="6" idx="1"/>
          </p:cNvCxnSpPr>
          <p:nvPr/>
        </p:nvCxnSpPr>
        <p:spPr>
          <a:xfrm flipV="1">
            <a:off x="6856412" y="1631941"/>
            <a:ext cx="775019" cy="27305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246812" y="2971800"/>
            <a:ext cx="3810000" cy="28194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505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/>
          <p:cNvPicPr>
            <a:picLocks noGrp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40450" y="1130283"/>
            <a:ext cx="5805488" cy="280177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Seleccionar Imágenes de </a:t>
            </a:r>
            <a:r>
              <a:rPr lang="es-ES_tradnl" noProof="0" dirty="0" err="1"/>
              <a:t>Landsat</a:t>
            </a:r>
            <a:r>
              <a:rPr lang="es-ES_tradnl" noProof="0" dirty="0"/>
              <a:t> y Calcular la ET METRIC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5806440" cy="5041917"/>
          </a:xfrm>
        </p:spPr>
        <p:txBody>
          <a:bodyPr>
            <a:noAutofit/>
          </a:bodyPr>
          <a:lstStyle/>
          <a:p>
            <a:r>
              <a:rPr lang="es-ES_tradnl" noProof="0" dirty="0"/>
              <a:t>En los archivos cuyos nombres comienzan con LE7 está </a:t>
            </a:r>
            <a:r>
              <a:rPr lang="es-ES_tradnl" noProof="0" dirty="0" err="1"/>
              <a:t>Landsat</a:t>
            </a:r>
            <a:r>
              <a:rPr lang="es-ES_tradnl" noProof="0" dirty="0"/>
              <a:t> ETM+ (</a:t>
            </a:r>
            <a:r>
              <a:rPr lang="es-ES_tradnl" noProof="0" dirty="0" err="1"/>
              <a:t>Landsat</a:t>
            </a:r>
            <a:r>
              <a:rPr lang="es-ES_tradnl" noProof="0" dirty="0"/>
              <a:t> 7) y los LC8 son de OLI/TIRS combinado de </a:t>
            </a:r>
            <a:r>
              <a:rPr lang="es-ES_tradnl" noProof="0" dirty="0" err="1"/>
              <a:t>Landsat</a:t>
            </a:r>
            <a:r>
              <a:rPr lang="es-ES_tradnl" noProof="0" dirty="0"/>
              <a:t> 8</a:t>
            </a:r>
          </a:p>
          <a:p>
            <a:r>
              <a:rPr lang="es-ES_tradnl" noProof="0" dirty="0"/>
              <a:t>En la imagen a la derecha: LC82240772016032LGN01</a:t>
            </a:r>
          </a:p>
          <a:p>
            <a:pPr lvl="1"/>
            <a:r>
              <a:rPr lang="es-ES_tradnl" noProof="0" dirty="0"/>
              <a:t>224 y 077 son la ruta y la fila de la imagen</a:t>
            </a:r>
          </a:p>
          <a:p>
            <a:pPr lvl="1"/>
            <a:r>
              <a:rPr lang="es-ES_tradnl" noProof="0" dirty="0"/>
              <a:t>2016 es el año</a:t>
            </a:r>
          </a:p>
          <a:p>
            <a:pPr lvl="1"/>
            <a:r>
              <a:rPr lang="es-ES_tradnl" noProof="0" dirty="0"/>
              <a:t>032 es el día juliano</a:t>
            </a:r>
          </a:p>
          <a:p>
            <a:pPr lvl="1"/>
            <a:r>
              <a:rPr lang="es-ES_tradnl" noProof="0" dirty="0"/>
              <a:t>los cinco últimos dígitos son para la identificación de la estación en el suelo</a:t>
            </a:r>
          </a:p>
        </p:txBody>
      </p:sp>
      <p:cxnSp>
        <p:nvCxnSpPr>
          <p:cNvPr id="6" name="Straight Arrow Connector 5"/>
          <p:cNvCxnSpPr>
            <a:cxnSpLocks/>
          </p:cNvCxnSpPr>
          <p:nvPr/>
        </p:nvCxnSpPr>
        <p:spPr>
          <a:xfrm>
            <a:off x="4646612" y="2895600"/>
            <a:ext cx="1828800" cy="3048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5437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Seleccionar Imágenes de </a:t>
            </a:r>
            <a:r>
              <a:rPr lang="es-ES_tradnl" noProof="0" dirty="0" err="1"/>
              <a:t>Landsat</a:t>
            </a:r>
            <a:r>
              <a:rPr lang="es-ES_tradnl" noProof="0" dirty="0"/>
              <a:t> y Calcular la ET METRIC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5806440" cy="5270517"/>
          </a:xfrm>
        </p:spPr>
        <p:txBody>
          <a:bodyPr>
            <a:normAutofit/>
          </a:bodyPr>
          <a:lstStyle/>
          <a:p>
            <a:pPr marL="603478" indent="-457200">
              <a:buFont typeface="+mj-lt"/>
              <a:buAutoNum type="arabicPeriod" startAt="4"/>
            </a:pPr>
            <a:r>
              <a:rPr lang="es-ES_tradnl" noProof="0" dirty="0"/>
              <a:t>Haga clic en la primera imagen y verá la imagen de </a:t>
            </a:r>
            <a:r>
              <a:rPr lang="es-ES_tradnl" noProof="0" dirty="0" err="1"/>
              <a:t>Landsat</a:t>
            </a:r>
            <a:r>
              <a:rPr lang="es-ES_tradnl" noProof="0" dirty="0"/>
              <a:t> visualizada en el mapa, junto con una lista de características derivadas de la imagen</a:t>
            </a:r>
          </a:p>
          <a:p>
            <a:pPr marL="603478" indent="-457200">
              <a:buFont typeface="+mj-lt"/>
              <a:buAutoNum type="arabicPeriod" startAt="4"/>
            </a:pPr>
            <a:r>
              <a:rPr lang="es-ES_tradnl" noProof="0" dirty="0"/>
              <a:t>Note la lista de características disponibles para esta imagen:</a:t>
            </a:r>
          </a:p>
          <a:p>
            <a:pPr lvl="1"/>
            <a:r>
              <a:rPr lang="es-ES_tradnl" noProof="0" dirty="0"/>
              <a:t>La ET de referencia para las superficies de alfalfa (</a:t>
            </a:r>
            <a:r>
              <a:rPr lang="es-ES_tradnl" noProof="0" dirty="0" err="1"/>
              <a:t>ET</a:t>
            </a:r>
            <a:r>
              <a:rPr lang="es-ES_tradnl" baseline="-25000" noProof="0" dirty="0" err="1"/>
              <a:t>r</a:t>
            </a:r>
            <a:r>
              <a:rPr lang="es-ES_tradnl" noProof="0" dirty="0"/>
              <a:t>) y grama (</a:t>
            </a:r>
            <a:r>
              <a:rPr lang="es-ES_tradnl" noProof="0" dirty="0" err="1"/>
              <a:t>ET</a:t>
            </a:r>
            <a:r>
              <a:rPr lang="es-ES_tradnl" baseline="-25000" noProof="0" dirty="0" err="1"/>
              <a:t>o</a:t>
            </a:r>
            <a:r>
              <a:rPr lang="es-ES_tradnl" noProof="0" dirty="0"/>
              <a:t>) están disponibles</a:t>
            </a:r>
          </a:p>
          <a:p>
            <a:pPr lvl="1"/>
            <a:r>
              <a:rPr lang="es-ES_tradnl" noProof="0" dirty="0" err="1"/>
              <a:t>ET</a:t>
            </a:r>
            <a:r>
              <a:rPr lang="es-ES_tradnl" baseline="-25000" noProof="0" dirty="0" err="1"/>
              <a:t>r</a:t>
            </a:r>
            <a:r>
              <a:rPr lang="es-ES_tradnl" noProof="0" dirty="0" err="1"/>
              <a:t>F</a:t>
            </a:r>
            <a:r>
              <a:rPr lang="es-ES_tradnl" noProof="0" dirty="0"/>
              <a:t> es la relación de la ET observada </a:t>
            </a:r>
            <a:r>
              <a:rPr lang="es-ES_tradnl" b="1" noProof="0" dirty="0"/>
              <a:t>Actual</a:t>
            </a:r>
            <a:r>
              <a:rPr lang="es-ES_tradnl" noProof="0" dirty="0"/>
              <a:t> (</a:t>
            </a:r>
            <a:r>
              <a:rPr lang="es-ES_tradnl" noProof="0" dirty="0" err="1"/>
              <a:t>ET</a:t>
            </a:r>
            <a:r>
              <a:rPr lang="es-ES_tradnl" baseline="-25000" noProof="0" dirty="0" err="1"/>
              <a:t>c</a:t>
            </a:r>
            <a:r>
              <a:rPr lang="es-ES_tradnl" noProof="0" dirty="0"/>
              <a:t>) con la </a:t>
            </a:r>
            <a:r>
              <a:rPr lang="es-ES_tradnl" noProof="0" dirty="0" err="1"/>
              <a:t>ET</a:t>
            </a:r>
            <a:r>
              <a:rPr lang="es-ES_tradnl" baseline="-25000" noProof="0" dirty="0" err="1"/>
              <a:t>r</a:t>
            </a:r>
            <a:r>
              <a:rPr lang="es-ES_tradnl" noProof="0" dirty="0"/>
              <a:t> </a:t>
            </a:r>
          </a:p>
          <a:p>
            <a:pPr lvl="1"/>
            <a:r>
              <a:rPr lang="es-ES_tradnl" noProof="0" dirty="0" err="1"/>
              <a:t>ET</a:t>
            </a:r>
            <a:r>
              <a:rPr lang="es-ES_tradnl" baseline="-25000" noProof="0" dirty="0" err="1"/>
              <a:t>o</a:t>
            </a:r>
            <a:r>
              <a:rPr lang="es-ES_tradnl" noProof="0" dirty="0" err="1"/>
              <a:t>F</a:t>
            </a:r>
            <a:r>
              <a:rPr lang="es-ES_tradnl" noProof="0" dirty="0"/>
              <a:t> es la relación entre </a:t>
            </a:r>
            <a:r>
              <a:rPr lang="es-ES_tradnl" noProof="0" dirty="0" err="1"/>
              <a:t>ET</a:t>
            </a:r>
            <a:r>
              <a:rPr lang="es-ES_tradnl" baseline="-25000" noProof="0" dirty="0" err="1"/>
              <a:t>c</a:t>
            </a:r>
            <a:r>
              <a:rPr lang="es-ES_tradnl" noProof="0" dirty="0"/>
              <a:t> y </a:t>
            </a:r>
            <a:r>
              <a:rPr lang="es-ES_tradnl" noProof="0" dirty="0" err="1"/>
              <a:t>ET</a:t>
            </a:r>
            <a:r>
              <a:rPr lang="es-ES_tradnl" baseline="-25000" noProof="0" dirty="0" err="1"/>
              <a:t>o</a:t>
            </a:r>
            <a:r>
              <a:rPr lang="es-ES_tradnl" noProof="0" dirty="0"/>
              <a:t> 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 descr="../../../../../../Desktop/Screen%20Shot%202017-11-08%20at%2011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0131" y="1130282"/>
            <a:ext cx="2898648" cy="3459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 descr="../../../../../../Desktop/Screen%20Shot%202017-11-08%20at%2011.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70"/>
          <a:stretch/>
        </p:blipFill>
        <p:spPr bwMode="auto">
          <a:xfrm>
            <a:off x="9130219" y="1130282"/>
            <a:ext cx="2816353" cy="345916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ectangle 10"/>
          <p:cNvSpPr/>
          <p:nvPr/>
        </p:nvSpPr>
        <p:spPr>
          <a:xfrm>
            <a:off x="7017955" y="4267200"/>
            <a:ext cx="1143000" cy="322242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782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Seleccionar Imágenes de </a:t>
            </a:r>
            <a:r>
              <a:rPr lang="es-ES_tradnl" noProof="0" dirty="0" err="1"/>
              <a:t>Landsat</a:t>
            </a:r>
            <a:r>
              <a:rPr lang="es-ES_tradnl" noProof="0" dirty="0"/>
              <a:t> y Calcular la ET METRIC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2252" y="1130283"/>
            <a:ext cx="6918960" cy="5041917"/>
          </a:xfrm>
        </p:spPr>
        <p:txBody>
          <a:bodyPr rIns="0">
            <a:normAutofit fontScale="92500"/>
          </a:bodyPr>
          <a:lstStyle/>
          <a:p>
            <a:pPr marL="603478" indent="-457200">
              <a:buFont typeface="+mj-lt"/>
              <a:buAutoNum type="arabicPeriod" startAt="6"/>
            </a:pPr>
            <a:r>
              <a:rPr lang="es-ES_tradnl" noProof="0" dirty="0"/>
              <a:t>Revise cada imagen en la lista una por una y anote la cubierta nubosa para cada una</a:t>
            </a:r>
          </a:p>
          <a:p>
            <a:pPr marL="859465" lvl="1" indent="-457200"/>
            <a:r>
              <a:rPr lang="es-ES_tradnl" b="1" noProof="0" dirty="0"/>
              <a:t>Nota: el botón de volver en su navegador puede que no funcione</a:t>
            </a:r>
            <a:r>
              <a:rPr lang="es-ES_tradnl" noProof="0" dirty="0"/>
              <a:t>. Haga clic en la ventana  de fechas e imágenes y pase a la imagen siguiente</a:t>
            </a:r>
          </a:p>
          <a:p>
            <a:pPr marL="603478" indent="-457200">
              <a:buFont typeface="+mj-lt"/>
              <a:buAutoNum type="arabicPeriod" startAt="6"/>
            </a:pPr>
            <a:r>
              <a:rPr lang="es-ES_tradnl" noProof="0" dirty="0"/>
              <a:t>Seleccione las imágenes una por una y haga  clic en </a:t>
            </a:r>
            <a:r>
              <a:rPr lang="es-ES_tradnl" b="1" noProof="0" dirty="0"/>
              <a:t>Actual ET (Default)</a:t>
            </a:r>
          </a:p>
          <a:p>
            <a:pPr marL="859465" lvl="1" indent="-457200"/>
            <a:r>
              <a:rPr lang="es-ES_tradnl" noProof="0" dirty="0"/>
              <a:t>Le aparecerá el mapa de la ET a la derecha</a:t>
            </a:r>
          </a:p>
          <a:p>
            <a:pPr marL="859465" lvl="1" indent="-457200"/>
            <a:r>
              <a:rPr lang="es-ES_tradnl" spc="-30" noProof="0" dirty="0"/>
              <a:t>Fíjese en la barra de colores a la izquierda bajo la lista de características. Amplíe el mapa de la ET para revisarlo detenidamente.</a:t>
            </a:r>
          </a:p>
        </p:txBody>
      </p:sp>
      <p:pic>
        <p:nvPicPr>
          <p:cNvPr id="14" name="Picture 13" descr="../../../../../../Desktop/Screen%20Shot%202017-11-08%20at%2011.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6915" y="5257800"/>
            <a:ext cx="3365290" cy="602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Content Placeholder 14" descr="../../../../../../Desktop/Screen%20Shot%202017-11-08%20at%2011."/>
          <p:cNvPicPr>
            <a:picLocks noGrp="1"/>
          </p:cNvPicPr>
          <p:nvPr>
            <p:ph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5578" y="1149350"/>
            <a:ext cx="4427965" cy="39560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2051071"/>
      </p:ext>
    </p:extLst>
  </p:cSld>
  <p:clrMapOvr>
    <a:masterClrMapping/>
  </p:clrMapOvr>
</p:sld>
</file>

<file path=ppt/theme/theme1.xml><?xml version="1.0" encoding="utf-8"?>
<a:theme xmlns:a="http://schemas.openxmlformats.org/drawingml/2006/main" name="ARSET">
  <a:themeElements>
    <a:clrScheme name="CB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E4168"/>
      </a:accent1>
      <a:accent2>
        <a:srgbClr val="964034"/>
      </a:accent2>
      <a:accent3>
        <a:srgbClr val="9298A8"/>
      </a:accent3>
      <a:accent4>
        <a:srgbClr val="E97845"/>
      </a:accent4>
      <a:accent5>
        <a:srgbClr val="379CC3"/>
      </a:accent5>
      <a:accent6>
        <a:srgbClr val="2E8651"/>
      </a:accent6>
      <a:hlink>
        <a:srgbClr val="379CC3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RSET" id="{BA05CCD1-3523-0D48-9ADD-9603D9C9F698}" vid="{84C97764-3CC0-DE47-A4EB-C4D0B64616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ARSET</Template>
  <TotalTime>16790</TotalTime>
  <Words>1554</Words>
  <Application>Microsoft Office PowerPoint</Application>
  <PresentationFormat>Custom</PresentationFormat>
  <Paragraphs>105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Century Gothic</vt:lpstr>
      <vt:lpstr>ARSET</vt:lpstr>
      <vt:lpstr>Acceso a la Evapotranspiración a Base de Landsat</vt:lpstr>
      <vt:lpstr>Objetivos</vt:lpstr>
      <vt:lpstr>Reseña</vt:lpstr>
      <vt:lpstr>Parte1: Seleccionar Imágenes de Landsat y Calcular la ET METRIC</vt:lpstr>
      <vt:lpstr>Seleccionar Imágenes de Landsat y Calcular la ET METRIC</vt:lpstr>
      <vt:lpstr>Seleccionar Imágenes de Landsat y Calcular la ET METRIC</vt:lpstr>
      <vt:lpstr>Seleccionar Imágenes de Landsat y Calcular la ET METRIC</vt:lpstr>
      <vt:lpstr>Seleccionar Imágenes de Landsat y Calcular la ET METRIC</vt:lpstr>
      <vt:lpstr>Seleccionar Imágenes de Landsat y Calcular la ET METRIC</vt:lpstr>
      <vt:lpstr>Seleccionar Imágenes de Landsat y Calcular la ET METRIC</vt:lpstr>
      <vt:lpstr>Preguntas</vt:lpstr>
      <vt:lpstr>Parte 2: Analizar los datos de la ET para Enero y Febrero de 2016 y 2017 en QGIS</vt:lpstr>
      <vt:lpstr>Análisis en QGIS de los datos de la ET para Enero y Febrero de 2016 y 2017 </vt:lpstr>
      <vt:lpstr>Análisis en QGIS de los datos de la ET para Enero y Febrero de 2016 y 2017 </vt:lpstr>
      <vt:lpstr>Análisis en QGIS de los datos de la ET para Enero y Febrero de 2016 y 2017 </vt:lpstr>
      <vt:lpstr>Análisis en QGIS de los datos de la ET para Enero y Febrero de 2016 y 2017 </vt:lpstr>
      <vt:lpstr>Análisis en QGIS de los datos de la ET para Enero y Febrero de 2016 y 2017 </vt:lpstr>
      <vt:lpstr>Análisis en QGIS de los datos de la ET para Enero y Febrero de 2016 y 2017 </vt:lpstr>
      <vt:lpstr>Análisis en QGIS de los datos de la ET para Enero y Febrero de 2016 y 2017 </vt:lpstr>
      <vt:lpstr>Preguntas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ARSET Slides</dc:title>
  <dc:creator>Elizabeth Hook</dc:creator>
  <cp:lastModifiedBy>Oddo, Perry C (GSFC-617.0)[SCIENCE SYSTEMS AND APPLICATIONS INC]</cp:lastModifiedBy>
  <cp:revision>685</cp:revision>
  <dcterms:created xsi:type="dcterms:W3CDTF">2016-01-25T16:50:10Z</dcterms:created>
  <dcterms:modified xsi:type="dcterms:W3CDTF">2022-10-26T19:31:10Z</dcterms:modified>
</cp:coreProperties>
</file>

<file path=docProps/thumbnail.jpeg>
</file>